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sldIdLst>
    <p:sldId id="256" r:id="rId2"/>
    <p:sldId id="267" r:id="rId3"/>
    <p:sldId id="264" r:id="rId4"/>
    <p:sldId id="259" r:id="rId5"/>
    <p:sldId id="262" r:id="rId6"/>
    <p:sldId id="260" r:id="rId7"/>
    <p:sldId id="272" r:id="rId8"/>
    <p:sldId id="274" r:id="rId9"/>
    <p:sldId id="271" r:id="rId10"/>
    <p:sldId id="268" r:id="rId11"/>
    <p:sldId id="275" r:id="rId12"/>
  </p:sldIdLst>
  <p:sldSz cx="12192000" cy="6858000"/>
  <p:notesSz cx="6797675" cy="99266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644501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794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2459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5442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1581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3497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9043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035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0855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482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217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3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0640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16167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19818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15269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D461A-42E9-42A1-B90E-AB7BDF5BFAFC}" type="datetimeFigureOut">
              <a:rPr lang="hr-HR" smtClean="0"/>
              <a:pPr/>
              <a:t>7.2.2019.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38C3546-EF77-48E7-B6CB-795168BB93F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427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natjecaj-sport@sdus.hr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nip Single Corner Rectangle 3"/>
          <p:cNvSpPr/>
          <p:nvPr/>
        </p:nvSpPr>
        <p:spPr>
          <a:xfrm>
            <a:off x="683568" y="548680"/>
            <a:ext cx="1728192" cy="520025"/>
          </a:xfrm>
          <a:prstGeom prst="snip1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Središnji državni ured za šport</a:t>
            </a:r>
          </a:p>
        </p:txBody>
      </p:sp>
      <p:pic>
        <p:nvPicPr>
          <p:cNvPr id="5" name="Picture 4" descr="D:\FOTOGRAFIJE\440px-Coat_of_arms_of_Croat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2231"/>
            <a:ext cx="489111" cy="64807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nip Single Corner Rectangle 5"/>
          <p:cNvSpPr/>
          <p:nvPr/>
        </p:nvSpPr>
        <p:spPr>
          <a:xfrm>
            <a:off x="2555775" y="548680"/>
            <a:ext cx="9248297" cy="520025"/>
          </a:xfrm>
          <a:prstGeom prst="snip1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hr-HR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76033" y="2079446"/>
            <a:ext cx="887347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Natječaj za sufinanciranje športskih programa poticanja lokalnog športa i športskih natjecanja u 2019. godini</a:t>
            </a:r>
          </a:p>
          <a:p>
            <a:pPr algn="ctr"/>
            <a:endParaRPr lang="hr-H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924" y="4449326"/>
            <a:ext cx="2837694" cy="120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57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ingle Corner Rectangle 1"/>
          <p:cNvSpPr/>
          <p:nvPr/>
        </p:nvSpPr>
        <p:spPr>
          <a:xfrm>
            <a:off x="683568" y="548680"/>
            <a:ext cx="10995814" cy="221523"/>
          </a:xfrm>
          <a:prstGeom prst="snip1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Središnji državni ured za šport </a:t>
            </a:r>
          </a:p>
        </p:txBody>
      </p:sp>
      <p:pic>
        <p:nvPicPr>
          <p:cNvPr id="3" name="Picture 4" descr="D:\FOTOGRAFIJE\440px-Coat_of_arms_of_Croat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65" y="188640"/>
            <a:ext cx="489111" cy="64807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hevron 5"/>
          <p:cNvSpPr/>
          <p:nvPr/>
        </p:nvSpPr>
        <p:spPr>
          <a:xfrm>
            <a:off x="3777758" y="2108836"/>
            <a:ext cx="432048" cy="360040"/>
          </a:xfrm>
          <a:prstGeom prst="chevron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0486" y="1075091"/>
            <a:ext cx="9956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Obvezna natječajna dokumentacija</a:t>
            </a:r>
            <a:endParaRPr kumimoji="0" lang="hr-HR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08693" y="2108836"/>
            <a:ext cx="47979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Popunjen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Obrazac prijave programa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sadrži </a:t>
            </a:r>
          </a:p>
          <a:p>
            <a:pPr lvl="0"/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Obrazac opisa programa i Obrazac proračuna programa koji se predlaže za sufinanciranje. </a:t>
            </a:r>
          </a:p>
          <a:p>
            <a:pPr lvl="0"/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Dostavlja se u elektronskom obliku i u tiskanom obliku s propisanom natječajnom dokumentacijom.</a:t>
            </a:r>
            <a:r>
              <a:rPr lang="hr-HR" kern="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hr-HR" b="1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3777758" y="3496786"/>
            <a:ext cx="432048" cy="360040"/>
          </a:xfrm>
          <a:prstGeom prst="chevron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01"/>
          <a:stretch/>
        </p:blipFill>
        <p:spPr>
          <a:xfrm>
            <a:off x="266465" y="2108836"/>
            <a:ext cx="3300433" cy="2507170"/>
          </a:xfrm>
          <a:prstGeom prst="rect">
            <a:avLst/>
          </a:prstGeom>
        </p:spPr>
      </p:pic>
      <p:sp>
        <p:nvSpPr>
          <p:cNvPr id="10" name="Chevron 9"/>
          <p:cNvSpPr/>
          <p:nvPr/>
        </p:nvSpPr>
        <p:spPr>
          <a:xfrm>
            <a:off x="378438" y="1152958"/>
            <a:ext cx="432048" cy="360040"/>
          </a:xfrm>
          <a:prstGeom prst="chevron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533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731" y="1025219"/>
            <a:ext cx="3965089" cy="694693"/>
          </a:xfrm>
        </p:spPr>
        <p:txBody>
          <a:bodyPr>
            <a:normAutofit/>
          </a:bodyPr>
          <a:lstStyle/>
          <a:p>
            <a:pPr algn="ctr"/>
            <a:r>
              <a:rPr lang="hr-HR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Hvala na pažnji!</a:t>
            </a:r>
            <a:endParaRPr lang="hr-HR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429" y="4676925"/>
            <a:ext cx="2837694" cy="12009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52193" y="2210344"/>
            <a:ext cx="66901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/>
              <a:t>Sektor za potporu sustavu šport - Služba za lokalni šport i stručne kadrove</a:t>
            </a:r>
          </a:p>
          <a:p>
            <a:pPr algn="ctr"/>
            <a:endParaRPr lang="hr-HR" b="1" dirty="0"/>
          </a:p>
          <a:p>
            <a:pPr algn="ctr"/>
            <a:r>
              <a:rPr lang="hr-HR" dirty="0" smtClean="0">
                <a:solidFill>
                  <a:srgbClr val="002060"/>
                </a:solidFill>
                <a:hlinkClick r:id="rId3"/>
              </a:rPr>
              <a:t>n</a:t>
            </a:r>
            <a:r>
              <a:rPr lang="hr-HR" dirty="0" smtClean="0">
                <a:solidFill>
                  <a:srgbClr val="002060"/>
                </a:solidFill>
                <a:hlinkClick r:id="rId3"/>
              </a:rPr>
              <a:t>atjecaj-sport@sdus.hr</a:t>
            </a:r>
            <a:endParaRPr lang="hr-HR" dirty="0" smtClean="0">
              <a:solidFill>
                <a:srgbClr val="002060"/>
              </a:solidFill>
            </a:endParaRPr>
          </a:p>
          <a:p>
            <a:pPr algn="ctr"/>
            <a:endParaRPr lang="hr-HR" dirty="0">
              <a:solidFill>
                <a:srgbClr val="002060"/>
              </a:solidFill>
            </a:endParaRPr>
          </a:p>
          <a:p>
            <a:pPr algn="ctr"/>
            <a:r>
              <a:rPr lang="hr-HR" dirty="0"/>
              <a:t>Savska cesta 28/1</a:t>
            </a:r>
          </a:p>
          <a:p>
            <a:pPr algn="ctr"/>
            <a:r>
              <a:rPr lang="hr-HR" dirty="0"/>
              <a:t>10000 Zagreb</a:t>
            </a:r>
          </a:p>
          <a:p>
            <a:pPr algn="ctr"/>
            <a:r>
              <a:rPr lang="hr-HR" dirty="0" smtClean="0"/>
              <a:t>Hrvatska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1617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423948"/>
            <a:ext cx="10159035" cy="412764"/>
          </a:xfrm>
          <a:prstGeom prst="snip1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sz="1600" b="1" kern="0" dirty="0" smtClean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>Središnji državni ured za šport</a:t>
            </a:r>
            <a:endParaRPr kumimoji="0" lang="hr-HR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8311" y="1382170"/>
            <a:ext cx="9400620" cy="4586976"/>
          </a:xfrm>
        </p:spPr>
        <p:txBody>
          <a:bodyPr>
            <a:normAutofit fontScale="92500"/>
          </a:bodyPr>
          <a:lstStyle/>
          <a:p>
            <a:pPr marL="0" lvl="0" indent="0">
              <a:lnSpc>
                <a:spcPct val="110000"/>
              </a:lnSpc>
              <a:buNone/>
            </a:pPr>
            <a:r>
              <a:rPr lang="hr-HR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Opći cilj natječaja</a:t>
            </a:r>
            <a:r>
              <a:rPr lang="hr-HR" sz="1600" b="1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/>
            </a:r>
            <a:br>
              <a:rPr lang="hr-HR" sz="1600" b="1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lang="hr-HR" sz="1600" b="1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/>
            </a:r>
            <a:br>
              <a:rPr lang="hr-HR" sz="1600" b="1" dirty="0">
                <a:solidFill>
                  <a:prstClr val="black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</a:b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Financijskom potporom izvaninstitucionalnim programima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iz područja 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športa omogućiti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što 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većem broju korisnika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bavljenje 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športskim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aktivnostima.</a:t>
            </a:r>
            <a:endParaRPr lang="hr-HR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hr-HR" sz="1600" dirty="0" smtClean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sz="1600" dirty="0" smtClean="0">
              <a:solidFill>
                <a:prstClr val="black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hr-HR" sz="2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Posebni ciljevi natječaja</a:t>
            </a:r>
            <a:endParaRPr lang="hr-H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ct val="20000"/>
              </a:spcBef>
              <a:buNone/>
            </a:pPr>
            <a:endParaRPr lang="hr-HR" sz="16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Povećanje 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broja korisnika uključenih u programe športske rekreacije i amaterskog bavljenja športom;</a:t>
            </a:r>
          </a:p>
          <a:p>
            <a:pPr marL="285750" lvl="0" indent="-285750"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Povećanje broja korisnika koji su uspješno prošli programe obuke neplivača i naučili plivati;</a:t>
            </a:r>
          </a:p>
          <a:p>
            <a:pPr marL="285750" lvl="0" indent="-285750"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Povećanje 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broja uključenih korisnika u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programe organiziranja i sudjelovanja na športskim natjecanjima;</a:t>
            </a:r>
            <a:endParaRPr lang="hr-HR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>
              <a:lnSpc>
                <a:spcPct val="110000"/>
              </a:lnSpc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Povećanje broja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organizacija</a:t>
            </a:r>
            <a:r>
              <a:rPr lang="hr-HR" i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međunarodnih športskih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konferencija.</a:t>
            </a:r>
            <a:endParaRPr lang="hr-HR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hr-HR" dirty="0"/>
          </a:p>
        </p:txBody>
      </p:sp>
      <p:pic>
        <p:nvPicPr>
          <p:cNvPr id="4" name="Picture 4" descr="D:\FOTOGRAFIJE\440px-Coat_of_arms_of_Croat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65" y="188640"/>
            <a:ext cx="489111" cy="64807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6465" y="1382170"/>
            <a:ext cx="621846" cy="451143"/>
          </a:xfrm>
          <a:prstGeom prst="rect">
            <a:avLst/>
          </a:prstGeom>
        </p:spPr>
      </p:pic>
      <p:sp>
        <p:nvSpPr>
          <p:cNvPr id="9" name="Chevron 8"/>
          <p:cNvSpPr/>
          <p:nvPr/>
        </p:nvSpPr>
        <p:spPr>
          <a:xfrm>
            <a:off x="312247" y="3560737"/>
            <a:ext cx="576064" cy="432048"/>
          </a:xfrm>
          <a:prstGeom prst="chevron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931" y="1568435"/>
            <a:ext cx="3174148" cy="2117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21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ingle Corner Rectangle 1"/>
          <p:cNvSpPr/>
          <p:nvPr/>
        </p:nvSpPr>
        <p:spPr>
          <a:xfrm>
            <a:off x="683568" y="548680"/>
            <a:ext cx="10995814" cy="221523"/>
          </a:xfrm>
          <a:prstGeom prst="snip1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Središnji državni ured za šport </a:t>
            </a:r>
          </a:p>
        </p:txBody>
      </p:sp>
      <p:pic>
        <p:nvPicPr>
          <p:cNvPr id="3" name="Picture 4" descr="D:\FOTOGRAFIJE\440px-Coat_of_arms_of_Croat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65" y="188640"/>
            <a:ext cx="489111" cy="64807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hevron 4"/>
          <p:cNvSpPr/>
          <p:nvPr/>
        </p:nvSpPr>
        <p:spPr>
          <a:xfrm>
            <a:off x="266465" y="1335733"/>
            <a:ext cx="576064" cy="432048"/>
          </a:xfrm>
          <a:prstGeom prst="chevron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2529" y="1268824"/>
            <a:ext cx="6245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Provedba</a:t>
            </a:r>
            <a:r>
              <a:rPr kumimoji="0" lang="hr-HR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natječaja</a:t>
            </a:r>
            <a:endParaRPr kumimoji="0" lang="hr-HR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2529" y="2124470"/>
            <a:ext cx="960967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hr-HR" kern="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Povjerenstvo za </a:t>
            </a:r>
            <a:r>
              <a:rPr lang="hr-HR" kern="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provedbu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endParaRPr lang="hr-HR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Povjerenstvo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za otvaranje prijava i provjeru ispunjavanja propisanih uvjeta Natječaja</a:t>
            </a:r>
          </a:p>
          <a:p>
            <a:pPr lvl="0">
              <a:defRPr/>
            </a:pP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Povjerenstvo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za ocjenjivanje prijavljenih programa na Natječaj</a:t>
            </a: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  <a:defRPr/>
            </a:pP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Povjerenstvo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za rješavanje prigovora o neispunjavanju propisanih uvjeta na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Natječaj</a:t>
            </a:r>
          </a:p>
          <a:p>
            <a:pPr lvl="0">
              <a:defRPr/>
            </a:pPr>
            <a:endParaRPr lang="hr-HR" b="1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hr-HR" b="1" i="1" kern="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 svakog povjerenstva uređuje se posebnim poslovnikom.</a:t>
            </a:r>
          </a:p>
          <a:p>
            <a:pPr lvl="1">
              <a:defRPr/>
            </a:pPr>
            <a:endParaRPr lang="hr-HR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hr-HR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Članovi povjerenstva ne smiju biti u sukobu interesa te svaki član mora </a:t>
            </a:r>
            <a:r>
              <a:rPr lang="hr-HR" b="1" i="1" dirty="0">
                <a:latin typeface="Calibri" panose="020F0502020204030204" pitchFamily="34" charset="0"/>
                <a:cs typeface="Calibri" panose="020F0502020204030204" pitchFamily="34" charset="0"/>
              </a:rPr>
              <a:t>potpisati </a:t>
            </a:r>
            <a:r>
              <a:rPr lang="hr-HR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izjavu </a:t>
            </a:r>
            <a:r>
              <a:rPr lang="hr-HR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 nepristranosti </a:t>
            </a:r>
            <a:r>
              <a:rPr lang="hr-HR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povjerljivosti</a:t>
            </a:r>
            <a:r>
              <a:rPr lang="hr-HR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r-HR" i="1" kern="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r-HR" sz="20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sz="2800" b="1" kern="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4188" y="793124"/>
            <a:ext cx="8028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18271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ingle Corner Rectangle 1"/>
          <p:cNvSpPr/>
          <p:nvPr/>
        </p:nvSpPr>
        <p:spPr>
          <a:xfrm>
            <a:off x="683568" y="548680"/>
            <a:ext cx="10995814" cy="221523"/>
          </a:xfrm>
          <a:prstGeom prst="snip1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Središnji državni ured za </a:t>
            </a:r>
            <a:r>
              <a:rPr kumimoji="0" lang="hr-HR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šport</a:t>
            </a:r>
            <a:r>
              <a:rPr kumimoji="0" lang="hr-H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pic>
        <p:nvPicPr>
          <p:cNvPr id="3" name="Picture 4" descr="D:\FOTOGRAFIJE\440px-Coat_of_arms_of_Croat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65" y="188640"/>
            <a:ext cx="489111" cy="64807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hevron 4"/>
          <p:cNvSpPr/>
          <p:nvPr/>
        </p:nvSpPr>
        <p:spPr>
          <a:xfrm>
            <a:off x="266465" y="1652752"/>
            <a:ext cx="576064" cy="432048"/>
          </a:xfrm>
          <a:prstGeom prst="chevron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2529" y="1652752"/>
            <a:ext cx="9865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Programska područja Natječaja </a:t>
            </a:r>
          </a:p>
        </p:txBody>
      </p:sp>
      <p:sp>
        <p:nvSpPr>
          <p:cNvPr id="4" name="Rectangle 3"/>
          <p:cNvSpPr/>
          <p:nvPr/>
        </p:nvSpPr>
        <p:spPr>
          <a:xfrm>
            <a:off x="842529" y="2322878"/>
            <a:ext cx="875664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Sufinanciranje 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programa bavljenja amaterskim športom i športskom rekreacijom; </a:t>
            </a:r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Sufinanciranje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 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organiziranja i sudjelovanja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športskim 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natjecanjima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Sufinanciranje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programa obuke neplivača;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Sufinanciranje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organizacije međunarodnih športskih konferencija.</a:t>
            </a:r>
          </a:p>
          <a:p>
            <a:pPr marL="342900" lvl="0" indent="-342900">
              <a:buFontTx/>
              <a:buChar char="-"/>
            </a:pPr>
            <a:endParaRPr lang="hr-HR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hr-HR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Prijavitelj može poslati </a:t>
            </a:r>
            <a:r>
              <a:rPr lang="hr-HR" b="1" dirty="0">
                <a:latin typeface="Calibri" panose="020F0502020204030204" pitchFamily="34" charset="0"/>
                <a:cs typeface="Calibri" panose="020F0502020204030204" pitchFamily="34" charset="0"/>
              </a:rPr>
              <a:t>samo jednu prijavu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na Natječaj i to </a:t>
            </a:r>
            <a:r>
              <a:rPr lang="hr-HR" b="1" dirty="0">
                <a:latin typeface="Calibri" panose="020F0502020204030204" pitchFamily="34" charset="0"/>
                <a:cs typeface="Calibri" panose="020F0502020204030204" pitchFamily="34" charset="0"/>
              </a:rPr>
              <a:t>na samo jedno programsko područje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52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ingle Corner Rectangle 1"/>
          <p:cNvSpPr/>
          <p:nvPr/>
        </p:nvSpPr>
        <p:spPr>
          <a:xfrm>
            <a:off x="683568" y="548680"/>
            <a:ext cx="10995814" cy="221523"/>
          </a:xfrm>
          <a:prstGeom prst="snip1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Središnji državni ured za šport </a:t>
            </a:r>
          </a:p>
        </p:txBody>
      </p:sp>
      <p:pic>
        <p:nvPicPr>
          <p:cNvPr id="3" name="Picture 4" descr="D:\FOTOGRAFIJE\440px-Coat_of_arms_of_Croat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65" y="188640"/>
            <a:ext cx="489111" cy="64807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hevron 4"/>
          <p:cNvSpPr/>
          <p:nvPr/>
        </p:nvSpPr>
        <p:spPr>
          <a:xfrm>
            <a:off x="266465" y="1568679"/>
            <a:ext cx="576064" cy="432048"/>
          </a:xfrm>
          <a:prstGeom prst="chevron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2529" y="1568679"/>
            <a:ext cx="815307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Programi koji se mogu </a:t>
            </a:r>
            <a:r>
              <a:rPr lang="hr-H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sufinancirati:</a:t>
            </a:r>
          </a:p>
          <a:p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Koji su započeli s provedbom nakon 1. siječnja 2019. godine i još traju u trenutku objave Natječaja te će završiti do 31. prosinca 2019. godine;</a:t>
            </a:r>
          </a:p>
          <a:p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Koji će se provoditi u vremenskom periodu  od dana objave Natječaja do 31. prosinca 2019. godine. </a:t>
            </a:r>
          </a:p>
          <a:p>
            <a:endParaRPr lang="hr-H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Programi koji su provedeni do dana objave Natječaja neće se sufinancirati.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570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ingle Corner Rectangle 1"/>
          <p:cNvSpPr/>
          <p:nvPr/>
        </p:nvSpPr>
        <p:spPr>
          <a:xfrm>
            <a:off x="683568" y="548680"/>
            <a:ext cx="10995814" cy="221523"/>
          </a:xfrm>
          <a:prstGeom prst="snip1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Središnji državni ured za šport </a:t>
            </a:r>
          </a:p>
        </p:txBody>
      </p:sp>
      <p:pic>
        <p:nvPicPr>
          <p:cNvPr id="3" name="Picture 4" descr="D:\FOTOGRAFIJE\440px-Coat_of_arms_of_Croat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65" y="188640"/>
            <a:ext cx="489111" cy="64807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hevron 4"/>
          <p:cNvSpPr/>
          <p:nvPr/>
        </p:nvSpPr>
        <p:spPr>
          <a:xfrm>
            <a:off x="266465" y="1208919"/>
            <a:ext cx="576064" cy="432048"/>
          </a:xfrm>
          <a:prstGeom prst="chevron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2529" y="1186468"/>
            <a:ext cx="10131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hr-H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Ukupna sredstva za provedbu natječaja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89071" y="2451194"/>
            <a:ext cx="6636101" cy="247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Sredstva za provedbu Natječaja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planirana su u 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Državnome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proračunu za 2019. godinu u iznosu od </a:t>
            </a:r>
            <a:r>
              <a:rPr lang="hr-HR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11.040.000,00 kuna. </a:t>
            </a:r>
            <a:endParaRPr lang="hr-HR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Najmanji iznos sufinanciranja po programu koji prijavitelj može ugovoriti je </a:t>
            </a:r>
            <a:r>
              <a:rPr lang="hr-H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10.000,00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kuna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 najveći </a:t>
            </a:r>
            <a:r>
              <a:rPr lang="hr-H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120.000,00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kuna</a:t>
            </a:r>
            <a:r>
              <a:rPr lang="hr-HR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 time da zatraženi iznos, koji mora biti unutar navedenih iznosa, ne smije iznositi više od 80% cjelokupne vrijednosti </a:t>
            </a:r>
            <a:r>
              <a:rPr lang="hr-HR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programa.</a:t>
            </a:r>
            <a:endParaRPr lang="hr-HR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spcBef>
                <a:spcPct val="20000"/>
              </a:spcBef>
            </a:pPr>
            <a:endParaRPr lang="hr-HR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Bef>
                <a:spcPct val="20000"/>
              </a:spcBef>
            </a:pPr>
            <a:endParaRPr lang="hr-HR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15616" y="4128812"/>
            <a:ext cx="8028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20" y="2602186"/>
            <a:ext cx="2278051" cy="1519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6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ingle Corner Rectangle 1"/>
          <p:cNvSpPr/>
          <p:nvPr/>
        </p:nvSpPr>
        <p:spPr>
          <a:xfrm>
            <a:off x="683568" y="548680"/>
            <a:ext cx="10995814" cy="221523"/>
          </a:xfrm>
          <a:prstGeom prst="snip1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Središnji državni ured za šport </a:t>
            </a:r>
          </a:p>
        </p:txBody>
      </p:sp>
      <p:pic>
        <p:nvPicPr>
          <p:cNvPr id="3" name="Picture 4" descr="D:\FOTOGRAFIJE\440px-Coat_of_arms_of_Croat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65" y="188640"/>
            <a:ext cx="489111" cy="64807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hevron 4"/>
          <p:cNvSpPr/>
          <p:nvPr/>
        </p:nvSpPr>
        <p:spPr>
          <a:xfrm>
            <a:off x="266465" y="980728"/>
            <a:ext cx="576064" cy="432048"/>
          </a:xfrm>
          <a:prstGeom prst="chevron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2529" y="939940"/>
            <a:ext cx="10754959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sz="2800" b="1" u="sng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Prihvatljivi</a:t>
            </a:r>
            <a:r>
              <a:rPr lang="hr-HR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prijavitelj </a:t>
            </a:r>
            <a:endParaRPr lang="hr-H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hr-HR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1115616" y="4128812"/>
            <a:ext cx="8028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2529" y="1453564"/>
            <a:ext cx="9077971" cy="563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Pravna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osoba iz sustava sporta – udruga koja je osnovana sukladno Zakonu o udrugama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(„Narodne novine”, broj: 74/14 i 70/17)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i Zakonu o sportu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(„Narodne novine”, broj: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71/06, 124/10, 124/11, 86/12, 94/13, 85/15 i 19/16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Udruga koja ispunjava uvjete propisane Natječajem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Udruga koja će osigurati i druge izvore financiranja za provedbu programa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Udruga koja ima stručni program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koji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zadovoljava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uvjete iz programskog područja na koji se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prijavljuje.</a:t>
            </a:r>
          </a:p>
          <a:p>
            <a:pPr algn="just">
              <a:lnSpc>
                <a:spcPct val="80000"/>
              </a:lnSpc>
              <a:defRPr/>
            </a:pPr>
            <a:endParaRPr lang="hr-HR" sz="1100" b="1" u="sng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hr-HR" sz="2800" b="1" u="sng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Prihvatljivi </a:t>
            </a:r>
            <a:r>
              <a:rPr lang="hr-HR" sz="2800" b="1" dirty="0">
                <a:latin typeface="Calibri" panose="020F0502020204030204" pitchFamily="34" charset="0"/>
                <a:cs typeface="Calibri" panose="020F0502020204030204" pitchFamily="34" charset="0"/>
              </a:rPr>
              <a:t>partneri mogu biti</a:t>
            </a:r>
            <a:r>
              <a:rPr lang="hr-H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1">
              <a:lnSpc>
                <a:spcPct val="150000"/>
              </a:lnSpc>
            </a:pPr>
            <a:endParaRPr lang="hr-HR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SzPct val="90000"/>
              <a:buFont typeface="Wingdings" panose="05000000000000000000" pitchFamily="2" charset="2"/>
              <a:buChar char="Ø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Udruga iz sustava športa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SzPct val="90000"/>
              <a:buFont typeface="Wingdings" panose="05000000000000000000" pitchFamily="2" charset="2"/>
              <a:buChar char="Ø"/>
            </a:pP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Ustanova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iz sustava športa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SzPct val="90000"/>
              <a:buFont typeface="Wingdings" panose="05000000000000000000" pitchFamily="2" charset="2"/>
              <a:buChar char="Ø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Odgojno – obrazovna 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ustanova (dječji 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vrtić, osnovna škola i srednja škola).</a:t>
            </a:r>
          </a:p>
          <a:p>
            <a:pPr marL="342900" indent="-342900"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endParaRPr lang="hr-HR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1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ingle Corner Rectangle 1"/>
          <p:cNvSpPr/>
          <p:nvPr/>
        </p:nvSpPr>
        <p:spPr>
          <a:xfrm>
            <a:off x="683568" y="548680"/>
            <a:ext cx="10995814" cy="221523"/>
          </a:xfrm>
          <a:prstGeom prst="snip1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Središnji državni ured za šport </a:t>
            </a:r>
          </a:p>
        </p:txBody>
      </p:sp>
      <p:pic>
        <p:nvPicPr>
          <p:cNvPr id="3" name="Picture 4" descr="D:\FOTOGRAFIJE\440px-Coat_of_arms_of_Croat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65" y="188640"/>
            <a:ext cx="489111" cy="64807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hevron 4"/>
          <p:cNvSpPr/>
          <p:nvPr/>
        </p:nvSpPr>
        <p:spPr>
          <a:xfrm>
            <a:off x="266465" y="1357793"/>
            <a:ext cx="576064" cy="432048"/>
          </a:xfrm>
          <a:prstGeom prst="chevron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2530" y="1297333"/>
            <a:ext cx="8712017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Prednost pri odobravanju financijskih </a:t>
            </a:r>
            <a:r>
              <a:rPr lang="hr-H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potpora</a:t>
            </a:r>
            <a:br>
              <a:rPr lang="hr-H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r-H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imat </a:t>
            </a:r>
            <a:r>
              <a:rPr lang="hr-HR" sz="2800" b="1" dirty="0">
                <a:latin typeface="Calibri" panose="020F0502020204030204" pitchFamily="34" charset="0"/>
                <a:cs typeface="Calibri" panose="020F0502020204030204" pitchFamily="34" charset="0"/>
              </a:rPr>
              <a:t>će prijavitelji za</a:t>
            </a:r>
            <a:r>
              <a:rPr lang="hr-H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buSzPct val="90000"/>
            </a:pPr>
            <a:endParaRPr lang="hr-H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SzPct val="90000"/>
              <a:buFont typeface="Wingdings" panose="05000000000000000000" pitchFamily="2" charset="2"/>
              <a:buChar char="Ø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športske programe koji su namijenjeni djeci i mladima</a:t>
            </a: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lvl="0">
              <a:buSzPct val="90000"/>
            </a:pPr>
            <a:endParaRPr lang="hr-HR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SzPct val="90000"/>
              <a:buFont typeface="Wingdings" panose="05000000000000000000" pitchFamily="2" charset="2"/>
              <a:buChar char="Ø"/>
            </a:pPr>
            <a:r>
              <a:rPr lang="hr-HR" sz="2000" dirty="0">
                <a:latin typeface="Calibri" panose="020F0502020204030204" pitchFamily="34" charset="0"/>
                <a:cs typeface="Calibri" panose="020F0502020204030204" pitchFamily="34" charset="0"/>
              </a:rPr>
              <a:t>športske programe koji će se provoditi u jedinicama lokalne i područne (regionalne) samouprave i Grada Zagreba prema rema indeksu razvijenosti sukladno Odluci o razvrstavanju jedinica lokalne i područne (regionalne) samouprave prema stupnju razvijenosti („Narodne novine“, broj: 132/17</a:t>
            </a:r>
            <a:r>
              <a:rPr lang="hr-H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hr-H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9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ingle Corner Rectangle 1"/>
          <p:cNvSpPr/>
          <p:nvPr/>
        </p:nvSpPr>
        <p:spPr>
          <a:xfrm>
            <a:off x="683568" y="548680"/>
            <a:ext cx="10995814" cy="221523"/>
          </a:xfrm>
          <a:prstGeom prst="snip1Rect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Središnji državni ured za šport </a:t>
            </a:r>
          </a:p>
        </p:txBody>
      </p:sp>
      <p:pic>
        <p:nvPicPr>
          <p:cNvPr id="3" name="Picture 4" descr="D:\FOTOGRAFIJE\440px-Coat_of_arms_of_Croati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65" y="188640"/>
            <a:ext cx="489111" cy="648072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42530" y="1033892"/>
            <a:ext cx="880532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u="sng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Prihvatljivi</a:t>
            </a:r>
            <a:r>
              <a:rPr lang="hr-HR" sz="28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800" b="1" dirty="0">
                <a:latin typeface="Calibri" panose="020F0502020204030204" pitchFamily="34" charset="0"/>
                <a:cs typeface="Calibri" panose="020F0502020204030204" pitchFamily="34" charset="0"/>
              </a:rPr>
              <a:t>izravni troškovi programa </a:t>
            </a:r>
            <a:endParaRPr lang="hr-HR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Svaka stavka unutar prihvatljivih izravnih troškova ne smije biti viša od 80% ukupne vrijednosti sredstava koja se dodjeljuju od Središnjeg državnog ureda</a:t>
            </a:r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r-HR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sz="1400" b="1" u="sng" dirty="0" smtClean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sz="2800" b="1" u="sng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Prihvatljivi</a:t>
            </a:r>
            <a:r>
              <a:rPr lang="hr-HR" sz="2800" b="1" dirty="0" smtClean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neizravni troškovi </a:t>
            </a:r>
            <a:r>
              <a:rPr lang="hr-HR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programa</a:t>
            </a:r>
          </a:p>
          <a:p>
            <a:endParaRPr lang="hr-HR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Prihvatljivi neizravni troškovi </a:t>
            </a:r>
            <a:r>
              <a:rPr lang="hr-HR" b="1" dirty="0">
                <a:latin typeface="Calibri" panose="020F0502020204030204" pitchFamily="34" charset="0"/>
                <a:cs typeface="Calibri" panose="020F0502020204030204" pitchFamily="34" charset="0"/>
              </a:rPr>
              <a:t>sveukupno</a:t>
            </a:r>
            <a:r>
              <a:rPr lang="hr-HR" dirty="0">
                <a:latin typeface="Calibri" panose="020F0502020204030204" pitchFamily="34" charset="0"/>
                <a:cs typeface="Calibri" panose="020F0502020204030204" pitchFamily="34" charset="0"/>
              </a:rPr>
              <a:t> ne smiju biti viši od 20% ukupne vrijednosti sredstava koja se dodjeljuju od Središnjeg državnog ureda.</a:t>
            </a:r>
          </a:p>
          <a:p>
            <a:endParaRPr lang="hr-HR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Prihvatljivi izravni i neizravni troškovi provedbe programa biti će navedeni u jedinstvenim uputama </a:t>
            </a:r>
            <a:r>
              <a:rPr lang="hr-H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(Upute za prijavitelje).</a:t>
            </a:r>
            <a:endParaRPr lang="hr-HR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sz="1600" b="1" dirty="0" smtClean="0"/>
          </a:p>
          <a:p>
            <a:r>
              <a:rPr lang="hr-HR" dirty="0"/>
              <a:t> </a:t>
            </a:r>
          </a:p>
        </p:txBody>
      </p:sp>
      <p:sp>
        <p:nvSpPr>
          <p:cNvPr id="5" name="Chevron 4"/>
          <p:cNvSpPr/>
          <p:nvPr/>
        </p:nvSpPr>
        <p:spPr>
          <a:xfrm>
            <a:off x="266465" y="1033892"/>
            <a:ext cx="576064" cy="432048"/>
          </a:xfrm>
          <a:prstGeom prst="chevron">
            <a:avLst/>
          </a:prstGeom>
          <a:solidFill>
            <a:srgbClr val="4F81BD">
              <a:lumMod val="7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397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</TotalTime>
  <Words>557</Words>
  <Application>Microsoft Office PowerPoint</Application>
  <PresentationFormat>Widescreen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PowerPoint Presentation</vt:lpstr>
      <vt:lpstr>Središnji državni ured za šport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Hvala na pažnji!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Jelena Kolar</dc:creator>
  <cp:lastModifiedBy>Fadila Gracin</cp:lastModifiedBy>
  <cp:revision>86</cp:revision>
  <cp:lastPrinted>2018-01-11T09:34:52Z</cp:lastPrinted>
  <dcterms:created xsi:type="dcterms:W3CDTF">2017-12-04T08:13:50Z</dcterms:created>
  <dcterms:modified xsi:type="dcterms:W3CDTF">2019-02-07T07:54:13Z</dcterms:modified>
</cp:coreProperties>
</file>